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Geist"/>
      <p:regular r:id="rId12"/>
    </p:embeddedFont>
    <p:embeddedFont>
      <p:font typeface="Geist"/>
      <p:regular r:id="rId13"/>
    </p:embeddedFont>
    <p:embeddedFont>
      <p:font typeface="Geist"/>
      <p:regular r:id="rId14"/>
    </p:embeddedFont>
    <p:embeddedFont>
      <p:font typeface="Geist"/>
      <p:regular r:id="rId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notesMaster" Target="/ppt/notesMasters/notesMaster1.xml" Id="rId7" /><Relationship Type="http://schemas.openxmlformats.org/officeDocument/2006/relationships/presProps" Target="/ppt/presProps.xml" Id="rId8" /><Relationship Type="http://schemas.openxmlformats.org/officeDocument/2006/relationships/viewProps" Target="/ppt/viewProps.xml" Id="rId9" /><Relationship Type="http://schemas.openxmlformats.org/officeDocument/2006/relationships/theme" Target="/ppt/theme/theme1.xml" Id="rId10" /><Relationship Type="http://schemas.openxmlformats.org/officeDocument/2006/relationships/tableStyles" Target="/ppt/tableStyles.xml" Id="rId11" /><Relationship Type="http://schemas.openxmlformats.org/officeDocument/2006/relationships/font" Target="/ppt/fonts/font1.fntdata" Id="rId12" /><Relationship Type="http://schemas.openxmlformats.org/officeDocument/2006/relationships/font" Target="/ppt/fonts/font2.fntdata" Id="rId13" /><Relationship Type="http://schemas.openxmlformats.org/officeDocument/2006/relationships/font" Target="/ppt/fonts/font3.fntdata" Id="rId14" /><Relationship Type="http://schemas.openxmlformats.org/officeDocument/2006/relationships/font" Target="/ppt/fonts/font4.fntdata" Id="rId15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theme" Target="/ppt/theme/theme1.xml" Id="rId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image" Target="/ppt/media/image-2-2.png" Id="rId2" /><Relationship Type="http://schemas.openxmlformats.org/officeDocument/2006/relationships/image" Target="/ppt/media/image-2-3.png" Id="rId3" /><Relationship Type="http://schemas.openxmlformats.org/officeDocument/2006/relationships/image" Target="/ppt/media/image-2-4.png" Id="rId4" /><Relationship Type="http://schemas.openxmlformats.org/officeDocument/2006/relationships/image" Target="/ppt/media/image-2-5.png" Id="rId5" /><Relationship Type="http://schemas.openxmlformats.org/officeDocument/2006/relationships/image" Target="/ppt/media/image-2-6.png" Id="rId6" /><Relationship Type="http://schemas.openxmlformats.org/officeDocument/2006/relationships/image" Target="/ppt/media/image-2-7.png" Id="rId7" /><Relationship Type="http://schemas.openxmlformats.org/officeDocument/2006/relationships/image" Target="/ppt/media/image-2-8.png" Id="rId8" /><Relationship Type="http://schemas.openxmlformats.org/officeDocument/2006/relationships/image" Target="/ppt/media/image-2-9.png" Id="rId9" /><Relationship Type="http://schemas.openxmlformats.org/officeDocument/2006/relationships/image" Target="/ppt/media/image-2-10.png" Id="rId10" /><Relationship Type="http://schemas.openxmlformats.org/officeDocument/2006/relationships/slideLayout" Target="/ppt/slideLayouts/slideLayout3.xml" Id="rId11" /><Relationship Type="http://schemas.openxmlformats.org/officeDocument/2006/relationships/notesSlide" Target="/ppt/notesSlides/notesSlide2.xml" Id="rId1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image" Target="/ppt/media/image-3-2.png" Id="rId2" /><Relationship Type="http://schemas.openxmlformats.org/officeDocument/2006/relationships/image" Target="/ppt/media/image-3-3.png" Id="rId3" /><Relationship Type="http://schemas.openxmlformats.org/officeDocument/2006/relationships/image" Target="/ppt/media/image-3-4.png" Id="rId4" /><Relationship Type="http://schemas.openxmlformats.org/officeDocument/2006/relationships/image" Target="/ppt/media/image-3-5.png" Id="rId5" /><Relationship Type="http://schemas.openxmlformats.org/officeDocument/2006/relationships/slideLayout" Target="/ppt/slideLayouts/slideLayout4.xml" Id="rId6" /><Relationship Type="http://schemas.openxmlformats.org/officeDocument/2006/relationships/notesSlide" Target="/ppt/notesSlides/notesSlide3.xml" Id="rId7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slideLayout" Target="/ppt/slideLayouts/slideLayout5.xml" Id="rId2" /><Relationship Type="http://schemas.openxmlformats.org/officeDocument/2006/relationships/notesSlide" Target="/ppt/notesSlides/notesSlide4.xm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image" Target="/ppt/media/image-5-2.png" Id="rId2" /><Relationship Type="http://schemas.openxmlformats.org/officeDocument/2006/relationships/image" Target="/ppt/media/image-5-3.png" Id="rId3" /><Relationship Type="http://schemas.openxmlformats.org/officeDocument/2006/relationships/slideLayout" Target="/ppt/slideLayouts/slideLayout6.xml" Id="rId4" /><Relationship Type="http://schemas.openxmlformats.org/officeDocument/2006/relationships/notesSlide" Target="/ppt/notesSlides/notesSlide5.xml" Id="rId5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0674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CREDENZA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57951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i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Trust escrow for freelancers &amp; clients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207901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Built on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Cardano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secure, transparent freelance transactions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57851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0780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Team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NexusFlow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5775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Nandan Reddy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231844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 Samuel Raj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605939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 Aditya Sai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980033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Kartik K V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354128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 Sidhartha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321" y="518755"/>
            <a:ext cx="5703570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7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Freelancing Problem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0321" y="1697712"/>
            <a:ext cx="3817382" cy="1838563"/>
          </a:xfrm>
          <a:prstGeom prst="roundRect">
            <a:avLst>
              <a:gd name="adj" fmla="val 5968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1" y="1674852"/>
            <a:ext cx="3817382" cy="9144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60" y="1414820"/>
            <a:ext cx="565904" cy="565904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843" y="1550551"/>
            <a:ext cx="226338" cy="29432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71776" y="2169319"/>
            <a:ext cx="235827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Payment Delays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71776" y="2589014"/>
            <a:ext cx="3394472" cy="73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Freelancers wait weeks or months for payment, creating cash flow issues and financial stress.</a:t>
            </a:r>
            <a:endParaRPr lang="en-US" sz="1450" dirty="0"/>
          </a:p>
        </p:txBody>
      </p:sp>
      <p:sp>
        <p:nvSpPr>
          <p:cNvPr id="10" name="Shape 4"/>
          <p:cNvSpPr/>
          <p:nvPr/>
        </p:nvSpPr>
        <p:spPr>
          <a:xfrm>
            <a:off x="4666298" y="1697712"/>
            <a:ext cx="3817382" cy="1838563"/>
          </a:xfrm>
          <a:prstGeom prst="roundRect">
            <a:avLst>
              <a:gd name="adj" fmla="val 5968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298" y="1674852"/>
            <a:ext cx="3817382" cy="9144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036" y="1414820"/>
            <a:ext cx="565904" cy="565904"/>
          </a:xfrm>
          <a:prstGeom prst="rect">
            <a:avLst/>
          </a:prstGeom>
        </p:spPr>
      </p:pic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820" y="1550551"/>
            <a:ext cx="226338" cy="294323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877753" y="2169319"/>
            <a:ext cx="235827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Trust Issues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4877753" y="2589014"/>
            <a:ext cx="3394472" cy="73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Clients risk paying for undelivered work. Freelancers risk working without guaranteed payment.</a:t>
            </a:r>
            <a:endParaRPr lang="en-US" sz="1450" dirty="0"/>
          </a:p>
        </p:txBody>
      </p:sp>
      <p:sp>
        <p:nvSpPr>
          <p:cNvPr id="16" name="Shape 7"/>
          <p:cNvSpPr/>
          <p:nvPr/>
        </p:nvSpPr>
        <p:spPr>
          <a:xfrm>
            <a:off x="660321" y="4007763"/>
            <a:ext cx="7823359" cy="1593294"/>
          </a:xfrm>
          <a:prstGeom prst="roundRect">
            <a:avLst>
              <a:gd name="adj" fmla="val 6887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21" y="3984903"/>
            <a:ext cx="7823359" cy="91440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9048" y="3724870"/>
            <a:ext cx="565904" cy="565904"/>
          </a:xfrm>
          <a:prstGeom prst="rect">
            <a:avLst/>
          </a:prstGeom>
        </p:spPr>
      </p:pic>
      <p:pic>
        <p:nvPicPr>
          <p:cNvPr id="1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8831" y="3860602"/>
            <a:ext cx="226338" cy="294323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871776" y="4479369"/>
            <a:ext cx="235827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High Platform Fees</a:t>
            </a:r>
            <a:endParaRPr lang="en-US" sz="1850" dirty="0"/>
          </a:p>
        </p:txBody>
      </p:sp>
      <p:sp>
        <p:nvSpPr>
          <p:cNvPr id="21" name="Text 9"/>
          <p:cNvSpPr/>
          <p:nvPr/>
        </p:nvSpPr>
        <p:spPr>
          <a:xfrm>
            <a:off x="871776" y="4899065"/>
            <a:ext cx="7400449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Traditional platforms charge 5-20% fees, eating into freelancer earnings and increasing client costs.</a:t>
            </a:r>
            <a:endParaRPr lang="en-US" sz="1450" dirty="0"/>
          </a:p>
        </p:txBody>
      </p:sp>
      <p:sp>
        <p:nvSpPr>
          <p:cNvPr id="22" name="Text 10"/>
          <p:cNvSpPr/>
          <p:nvPr/>
        </p:nvSpPr>
        <p:spPr>
          <a:xfrm>
            <a:off x="660321" y="5813227"/>
            <a:ext cx="782335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global freelance economy is worth:</a:t>
            </a:r>
            <a:endParaRPr lang="en-US" sz="1450" dirty="0"/>
          </a:p>
        </p:txBody>
      </p:sp>
      <p:sp>
        <p:nvSpPr>
          <p:cNvPr id="23" name="Text 11"/>
          <p:cNvSpPr/>
          <p:nvPr/>
        </p:nvSpPr>
        <p:spPr>
          <a:xfrm>
            <a:off x="660321" y="6341388"/>
            <a:ext cx="6509028" cy="846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$400B+</a:t>
            </a:r>
            <a:endParaRPr lang="en-US" sz="5100" dirty="0"/>
          </a:p>
        </p:txBody>
      </p:sp>
      <p:sp>
        <p:nvSpPr>
          <p:cNvPr id="24" name="Text 12"/>
          <p:cNvSpPr/>
          <p:nvPr/>
        </p:nvSpPr>
        <p:spPr>
          <a:xfrm>
            <a:off x="660321" y="7470458"/>
            <a:ext cx="782335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But payment friction holds back growth and trust.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68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536" y="3035856"/>
            <a:ext cx="5903595" cy="620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How FreelancePay Works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36" y="3943112"/>
            <a:ext cx="6646664" cy="7640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9512" y="4898112"/>
            <a:ext cx="238756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Client Deposits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59512" y="5322927"/>
            <a:ext cx="626471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ADA locked in smart contract escrow upon project agreement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943112"/>
            <a:ext cx="6646664" cy="7640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6176" y="4898112"/>
            <a:ext cx="238756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Work Submission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506176" y="5322927"/>
            <a:ext cx="626471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Freelancer delivers project and triggers contract verification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6" y="5762149"/>
            <a:ext cx="6646664" cy="7640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59512" y="6717149"/>
            <a:ext cx="238756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Smart Verification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59512" y="7141964"/>
            <a:ext cx="626471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Automated contract validates deliverables against predefined criteria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762149"/>
            <a:ext cx="6646664" cy="7640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6176" y="6717149"/>
            <a:ext cx="238756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Instant Payment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506176" y="7141964"/>
            <a:ext cx="626471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Funds released automatically when work is approved. 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364" y="490538"/>
            <a:ext cx="7391995" cy="579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5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Technical Architecture &amp; Features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24364" y="1426964"/>
            <a:ext cx="4341614" cy="1247656"/>
          </a:xfrm>
          <a:prstGeom prst="roundRect">
            <a:avLst>
              <a:gd name="adj" fmla="val 600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7959" y="1620560"/>
            <a:ext cx="2230041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Cardano Testnet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17959" y="2017395"/>
            <a:ext cx="3954423" cy="463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Built with Aiken smart contracts for secure, efficient transaction processing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5144333" y="1426964"/>
            <a:ext cx="4341614" cy="1247656"/>
          </a:xfrm>
          <a:prstGeom prst="roundRect">
            <a:avLst>
              <a:gd name="adj" fmla="val 600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37929" y="1620560"/>
            <a:ext cx="2230041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Modern Frontend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7929" y="2017395"/>
            <a:ext cx="3954423" cy="463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React + Mesh.js interface with seamless wallet integration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9664303" y="1426964"/>
            <a:ext cx="4341614" cy="1247656"/>
          </a:xfrm>
          <a:prstGeom prst="roundRect">
            <a:avLst>
              <a:gd name="adj" fmla="val 600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57899" y="1620560"/>
            <a:ext cx="2230041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API Integration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57899" y="2017395"/>
            <a:ext cx="3954423" cy="463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Blockfrost API for real-time blockchain data and transaction monitoring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24364" y="3053596"/>
            <a:ext cx="2230041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Wallet Support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64" y="3521750"/>
            <a:ext cx="7854791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Nami</a:t>
            </a:r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Popular Cardano wallet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24364" y="3815953"/>
            <a:ext cx="7854791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Eternl</a:t>
            </a:r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Advanced features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24364" y="4110157"/>
            <a:ext cx="7854791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Lace</a:t>
            </a:r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Lightweight option</a:t>
            </a:r>
            <a:endParaRPr lang="en-US" sz="14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2068" y="3075861"/>
            <a:ext cx="5091470" cy="50914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2050"/>
            <a:ext cx="6260068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Impact &amp; Future Vision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0279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43031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Global Access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934897"/>
            <a:ext cx="3308152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Borderless payments enable freelancers worldwide to access fair compensation without traditional banking barriers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30279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430310"/>
            <a:ext cx="330077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Complete Transparency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934897"/>
            <a:ext cx="3308152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 transactions recorded on-chain, creating unprecedented trust and accountability in freelance relationships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30279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43031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Instant Settlement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934897"/>
            <a:ext cx="3308152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Smart contracts eliminate payment delays, ensuring freelancers get paid immediately upon work completion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74905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2025-09-21T13:20:47Z</dcterms:created>
  <dcterms:modified xsi:type="dcterms:W3CDTF">2025-09-21T13:20:47Z</dcterms:modified>
</cp:coreProperties>
</file>